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9" r:id="rId23"/>
    <p:sldId id="288" r:id="rId24"/>
    <p:sldId id="278" r:id="rId25"/>
    <p:sldId id="280" r:id="rId26"/>
    <p:sldId id="281" r:id="rId27"/>
    <p:sldId id="282" r:id="rId28"/>
    <p:sldId id="283" r:id="rId29"/>
    <p:sldId id="284" r:id="rId30"/>
    <p:sldId id="285" r:id="rId31"/>
    <p:sldId id="286" r:id="rId32"/>
    <p:sldId id="289" r:id="rId33"/>
    <p:sldId id="290" r:id="rId34"/>
    <p:sldId id="291" r:id="rId35"/>
    <p:sldId id="292" r:id="rId36"/>
    <p:sldId id="28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A0C196-4B2D-440C-B16B-13240F08FA88}" type="datetimeFigureOut">
              <a:rPr lang="en-US" smtClean="0"/>
              <a:t>8/9/2014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3538221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0C196-4B2D-440C-B16B-13240F08FA88}" type="datetimeFigureOut">
              <a:rPr lang="en-US" smtClean="0"/>
              <a:t>8/9/2014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332433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0C196-4B2D-440C-B16B-13240F08FA88}" type="datetimeFigureOut">
              <a:rPr lang="en-US" smtClean="0"/>
              <a:t>8/9/2014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3662130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0C196-4B2D-440C-B16B-13240F08FA88}" type="datetimeFigureOut">
              <a:rPr lang="en-US" smtClean="0"/>
              <a:t>8/9/2014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1529999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3A0C196-4B2D-440C-B16B-13240F08FA88}" type="datetimeFigureOut">
              <a:rPr lang="en-US" smtClean="0"/>
              <a:t>8/9/2014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858009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A0C196-4B2D-440C-B16B-13240F08FA88}" type="datetimeFigureOut">
              <a:rPr lang="en-US" smtClean="0"/>
              <a:t>8/9/2014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1023773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A0C196-4B2D-440C-B16B-13240F08FA88}" type="datetimeFigureOut">
              <a:rPr lang="en-US" smtClean="0"/>
              <a:t>8/9/2014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3176313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A0C196-4B2D-440C-B16B-13240F08FA88}" type="datetimeFigureOut">
              <a:rPr lang="en-US" smtClean="0"/>
              <a:t>8/9/2014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3785282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A0C196-4B2D-440C-B16B-13240F08FA88}" type="datetimeFigureOut">
              <a:rPr lang="en-US" smtClean="0"/>
              <a:t>8/9/2014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1564565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A0C196-4B2D-440C-B16B-13240F08FA88}" type="datetimeFigureOut">
              <a:rPr lang="en-US" smtClean="0"/>
              <a:t>8/9/2014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673574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A0C196-4B2D-440C-B16B-13240F08FA88}" type="datetimeFigureOut">
              <a:rPr lang="en-US" smtClean="0"/>
              <a:t>8/9/2014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1C74B-3D6A-464B-9D4E-6E5DDDAF356A}" type="slidenum">
              <a:rPr lang="en-US" smtClean="0"/>
              <a:t>‹#›</a:t>
            </a:fld>
            <a:endParaRPr lang="en-US"/>
          </a:p>
        </p:txBody>
      </p:sp>
    </p:spTree>
    <p:extLst>
      <p:ext uri="{BB962C8B-B14F-4D97-AF65-F5344CB8AC3E}">
        <p14:creationId xmlns:p14="http://schemas.microsoft.com/office/powerpoint/2010/main" val="2758451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0C196-4B2D-440C-B16B-13240F08FA88}" type="datetimeFigureOut">
              <a:rPr lang="en-US" smtClean="0"/>
              <a:t>8/9/2014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71C74B-3D6A-464B-9D4E-6E5DDDAF356A}" type="slidenum">
              <a:rPr lang="en-US" smtClean="0"/>
              <a:t>‹#›</a:t>
            </a:fld>
            <a:endParaRPr lang="en-US"/>
          </a:p>
        </p:txBody>
      </p:sp>
    </p:spTree>
    <p:extLst>
      <p:ext uri="{BB962C8B-B14F-4D97-AF65-F5344CB8AC3E}">
        <p14:creationId xmlns:p14="http://schemas.microsoft.com/office/powerpoint/2010/main" val="3625339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UNIVERSITY OF LUSAKA</a:t>
            </a:r>
            <a:br>
              <a:rPr lang="en-US" b="1" dirty="0" smtClean="0"/>
            </a:br>
            <a:r>
              <a:rPr lang="en-US" b="1" dirty="0" smtClean="0"/>
              <a:t>SCHOOL OF LAW</a:t>
            </a:r>
            <a:endParaRPr lang="en-US" b="1" dirty="0"/>
          </a:p>
        </p:txBody>
      </p:sp>
      <p:sp>
        <p:nvSpPr>
          <p:cNvPr id="3" name="Subtitle 2"/>
          <p:cNvSpPr>
            <a:spLocks noGrp="1"/>
          </p:cNvSpPr>
          <p:nvPr>
            <p:ph type="subTitle" idx="1"/>
          </p:nvPr>
        </p:nvSpPr>
        <p:spPr/>
        <p:txBody>
          <a:bodyPr/>
          <a:lstStyle/>
          <a:p>
            <a:r>
              <a:rPr lang="en-US" b="1" dirty="0" smtClean="0"/>
              <a:t>L340 – IP LAW</a:t>
            </a:r>
          </a:p>
          <a:p>
            <a:r>
              <a:rPr lang="en-US" b="1" dirty="0" smtClean="0"/>
              <a:t>UNIT 1: INTRODUCTION TO IP</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1447822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IP</a:t>
            </a:r>
            <a:br>
              <a:rPr lang="en-US" b="1" dirty="0" smtClean="0"/>
            </a:br>
            <a:endParaRPr lang="en-US" dirty="0"/>
          </a:p>
        </p:txBody>
      </p:sp>
      <p:sp>
        <p:nvSpPr>
          <p:cNvPr id="3" name="Content Placeholder 2"/>
          <p:cNvSpPr>
            <a:spLocks noGrp="1"/>
          </p:cNvSpPr>
          <p:nvPr>
            <p:ph idx="1"/>
          </p:nvPr>
        </p:nvSpPr>
        <p:spPr/>
        <p:txBody>
          <a:bodyPr/>
          <a:lstStyle/>
          <a:p>
            <a:pPr algn="just"/>
            <a:r>
              <a:rPr lang="en-GB" dirty="0"/>
              <a:t>The above </a:t>
            </a:r>
            <a:r>
              <a:rPr lang="en-GB" b="1" dirty="0"/>
              <a:t>non-exhaustive</a:t>
            </a:r>
            <a:r>
              <a:rPr lang="en-GB" dirty="0"/>
              <a:t> definition of intellectual property is important in that it allows member States of WIPO to add to the said list those rights they may feel </a:t>
            </a:r>
            <a:r>
              <a:rPr lang="en-GB" b="1" dirty="0"/>
              <a:t>qualify to be protected as intellectual property rights. </a:t>
            </a:r>
            <a:endParaRPr lang="en-GB" b="1" dirty="0" smtClean="0"/>
          </a:p>
          <a:p>
            <a:pPr algn="just"/>
            <a:r>
              <a:rPr lang="en-GB" dirty="0" smtClean="0"/>
              <a:t>e.g. </a:t>
            </a:r>
            <a:r>
              <a:rPr lang="en-GB" b="1" dirty="0" smtClean="0"/>
              <a:t>Should Traditional Knowledge be protected as Intellectual Property Rights?</a:t>
            </a:r>
            <a:endParaRPr lang="en-US" b="1" dirty="0"/>
          </a:p>
          <a:p>
            <a:pPr marL="0" indent="0" algn="just">
              <a:buNone/>
            </a:pPr>
            <a:endParaRPr lang="en-US" dirty="0"/>
          </a:p>
        </p:txBody>
      </p:sp>
    </p:spTree>
    <p:extLst>
      <p:ext uri="{BB962C8B-B14F-4D97-AF65-F5344CB8AC3E}">
        <p14:creationId xmlns:p14="http://schemas.microsoft.com/office/powerpoint/2010/main" val="3395814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IP as “Property”</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In order to appreciate and gain a fuller understanding of the term “intellectual property,” it is useful to approach it in terms of the </a:t>
            </a:r>
            <a:r>
              <a:rPr lang="en-GB" b="1" dirty="0"/>
              <a:t>notion of “property” in general</a:t>
            </a:r>
            <a:r>
              <a:rPr lang="en-GB" dirty="0"/>
              <a:t>. </a:t>
            </a:r>
            <a:endParaRPr lang="en-GB" dirty="0" smtClean="0"/>
          </a:p>
          <a:p>
            <a:pPr algn="just"/>
            <a:r>
              <a:rPr lang="en-GB" dirty="0" smtClean="0"/>
              <a:t>The </a:t>
            </a:r>
            <a:r>
              <a:rPr lang="en-GB" dirty="0"/>
              <a:t>most important feature of property is that </a:t>
            </a:r>
            <a:r>
              <a:rPr lang="en-GB" b="1" dirty="0"/>
              <a:t>the owner of the property may use it as he wishes, and nobody else can lawfully use his property without his authorization</a:t>
            </a:r>
            <a:r>
              <a:rPr lang="en-GB" dirty="0"/>
              <a:t>. </a:t>
            </a:r>
            <a:endParaRPr lang="en-GB" dirty="0" smtClean="0"/>
          </a:p>
          <a:p>
            <a:pPr algn="just"/>
            <a:r>
              <a:rPr lang="en-GB" dirty="0" smtClean="0"/>
              <a:t>The </a:t>
            </a:r>
            <a:r>
              <a:rPr lang="en-GB" dirty="0"/>
              <a:t>owner of the property may be a human being or a legal entity, such as a corporation.</a:t>
            </a:r>
            <a:endParaRPr lang="en-US" dirty="0"/>
          </a:p>
          <a:p>
            <a:pPr algn="just"/>
            <a:endParaRPr lang="en-US" dirty="0"/>
          </a:p>
        </p:txBody>
      </p:sp>
    </p:spTree>
    <p:extLst>
      <p:ext uri="{BB962C8B-B14F-4D97-AF65-F5344CB8AC3E}">
        <p14:creationId xmlns:p14="http://schemas.microsoft.com/office/powerpoint/2010/main" val="23542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IP as “Property”</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Generally speaking one can classify property into three types. </a:t>
            </a:r>
            <a:r>
              <a:rPr lang="en-GB" b="1" dirty="0"/>
              <a:t>The first type is property consisting of movable things, such as a car, a book or furniture in a home. In some legal systems this is known as “movable property.”</a:t>
            </a:r>
            <a:r>
              <a:rPr lang="en-GB" dirty="0"/>
              <a:t> </a:t>
            </a:r>
            <a:endParaRPr lang="en-GB" dirty="0" smtClean="0"/>
          </a:p>
          <a:p>
            <a:pPr algn="just"/>
            <a:r>
              <a:rPr lang="en-GB" dirty="0" smtClean="0"/>
              <a:t>No </a:t>
            </a:r>
            <a:r>
              <a:rPr lang="en-GB" dirty="0"/>
              <a:t>one except the owner of the car, book or furniture can use these items of property. This legal right is referred to as </a:t>
            </a:r>
            <a:r>
              <a:rPr lang="en-GB" b="1" dirty="0"/>
              <a:t>“exclusive,” because it gives the owner the “exclusive” right to use his property. </a:t>
            </a:r>
            <a:endParaRPr lang="en-GB" b="1" dirty="0" smtClean="0"/>
          </a:p>
          <a:p>
            <a:pPr algn="just"/>
            <a:r>
              <a:rPr lang="en-GB" dirty="0" smtClean="0"/>
              <a:t>Naturally</a:t>
            </a:r>
            <a:r>
              <a:rPr lang="en-GB" dirty="0"/>
              <a:t>, the </a:t>
            </a:r>
            <a:r>
              <a:rPr lang="en-GB" b="1" dirty="0"/>
              <a:t>proprietor may authorize others to use the property, but without such authorization, use by others is illegal.</a:t>
            </a:r>
            <a:endParaRPr lang="en-US" b="1" dirty="0"/>
          </a:p>
          <a:p>
            <a:pPr algn="just"/>
            <a:endParaRPr lang="en-US" dirty="0"/>
          </a:p>
        </p:txBody>
      </p:sp>
    </p:spTree>
    <p:extLst>
      <p:ext uri="{BB962C8B-B14F-4D97-AF65-F5344CB8AC3E}">
        <p14:creationId xmlns:p14="http://schemas.microsoft.com/office/powerpoint/2010/main" val="2256799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IP as “Property”</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The second type of property is immovable property, or as it is sometimes known, real property.</a:t>
            </a:r>
            <a:r>
              <a:rPr lang="en-GB" dirty="0"/>
              <a:t> Land and things permanently fixed on it, such as houses, are immovable property, as they cannot be lifted or moved</a:t>
            </a:r>
            <a:r>
              <a:rPr lang="en-GB" dirty="0" smtClean="0"/>
              <a:t>.</a:t>
            </a:r>
            <a:endParaRPr lang="en-US" dirty="0"/>
          </a:p>
          <a:p>
            <a:pPr algn="just"/>
            <a:r>
              <a:rPr lang="en-GB" b="1" dirty="0"/>
              <a:t>The third type of property is intellectual property, which protects the creations of the human mind, the human intellect.</a:t>
            </a:r>
            <a:r>
              <a:rPr lang="en-GB" dirty="0"/>
              <a:t> This is why this kind of property is called </a:t>
            </a:r>
            <a:r>
              <a:rPr lang="en-GB" b="1" dirty="0"/>
              <a:t>“intellectual” property</a:t>
            </a:r>
            <a:endParaRPr lang="en-US" b="1" dirty="0"/>
          </a:p>
        </p:txBody>
      </p:sp>
    </p:spTree>
    <p:extLst>
      <p:ext uri="{BB962C8B-B14F-4D97-AF65-F5344CB8AC3E}">
        <p14:creationId xmlns:p14="http://schemas.microsoft.com/office/powerpoint/2010/main" val="1352592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IP as “Property”</a:t>
            </a:r>
            <a:endParaRPr lang="en-US" dirty="0"/>
          </a:p>
        </p:txBody>
      </p:sp>
      <p:sp>
        <p:nvSpPr>
          <p:cNvPr id="3" name="Content Placeholder 2"/>
          <p:cNvSpPr>
            <a:spLocks noGrp="1"/>
          </p:cNvSpPr>
          <p:nvPr>
            <p:ph idx="1"/>
          </p:nvPr>
        </p:nvSpPr>
        <p:spPr/>
        <p:txBody>
          <a:bodyPr>
            <a:normAutofit/>
          </a:bodyPr>
          <a:lstStyle/>
          <a:p>
            <a:pPr algn="just"/>
            <a:r>
              <a:rPr lang="en-GB" b="1" dirty="0"/>
              <a:t>Intellectual property establishes the property rights that give the owner to do certain things in relation to the subject matter. </a:t>
            </a:r>
            <a:endParaRPr lang="en-GB" b="1" dirty="0" smtClean="0"/>
          </a:p>
          <a:p>
            <a:pPr algn="just"/>
            <a:r>
              <a:rPr lang="en-GB" dirty="0" smtClean="0"/>
              <a:t>For </a:t>
            </a:r>
            <a:r>
              <a:rPr lang="en-GB" dirty="0"/>
              <a:t>instance, if the right is </a:t>
            </a:r>
            <a:r>
              <a:rPr lang="en-GB" b="1" dirty="0"/>
              <a:t>copyright and the subject matter is a piece of music, the owner of the copyright has the exclusive right to make the copies of the sheet of music and to control the performance of the music. </a:t>
            </a:r>
            <a:endParaRPr lang="en-US" b="1" dirty="0"/>
          </a:p>
        </p:txBody>
      </p:sp>
    </p:spTree>
    <p:extLst>
      <p:ext uri="{BB962C8B-B14F-4D97-AF65-F5344CB8AC3E}">
        <p14:creationId xmlns:p14="http://schemas.microsoft.com/office/powerpoint/2010/main" val="32518918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IP as “Property”</a:t>
            </a:r>
            <a:endParaRPr lang="en-US" dirty="0"/>
          </a:p>
        </p:txBody>
      </p:sp>
      <p:sp>
        <p:nvSpPr>
          <p:cNvPr id="3" name="Content Placeholder 2"/>
          <p:cNvSpPr>
            <a:spLocks noGrp="1"/>
          </p:cNvSpPr>
          <p:nvPr>
            <p:ph idx="1"/>
          </p:nvPr>
        </p:nvSpPr>
        <p:spPr/>
        <p:txBody>
          <a:bodyPr>
            <a:normAutofit fontScale="92500"/>
          </a:bodyPr>
          <a:lstStyle/>
          <a:p>
            <a:pPr algn="just"/>
            <a:r>
              <a:rPr lang="en-GB" dirty="0" smtClean="0"/>
              <a:t>In addition the owner also has the negative right to </a:t>
            </a:r>
            <a:r>
              <a:rPr lang="en-GB" b="1" dirty="0" smtClean="0"/>
              <a:t>prevent others from doing certain things in relation to the music such as playing in pubs when he intended that it should only be played in churches and homes when he wrote it. </a:t>
            </a:r>
          </a:p>
          <a:p>
            <a:pPr algn="just"/>
            <a:r>
              <a:rPr lang="en-GB" dirty="0" smtClean="0"/>
              <a:t>Like any other type of property, intellectual property rights can be </a:t>
            </a:r>
            <a:r>
              <a:rPr lang="en-GB" b="1" dirty="0" smtClean="0"/>
              <a:t>assigned, mortgaged, licensed or transmitted under the operation of the law.             </a:t>
            </a:r>
            <a:endParaRPr lang="en-US" b="1" dirty="0" smtClean="0"/>
          </a:p>
          <a:p>
            <a:pPr algn="just"/>
            <a:endParaRPr lang="en-US" dirty="0"/>
          </a:p>
        </p:txBody>
      </p:sp>
    </p:spTree>
    <p:extLst>
      <p:ext uri="{BB962C8B-B14F-4D97-AF65-F5344CB8AC3E}">
        <p14:creationId xmlns:p14="http://schemas.microsoft.com/office/powerpoint/2010/main" val="26868261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INTELLECTUAL PROPERTY</a:t>
            </a:r>
            <a:r>
              <a:rPr lang="en-US" b="1" dirty="0"/>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Intellectual property is traditionally divided into two branches, namely, </a:t>
            </a:r>
            <a:r>
              <a:rPr lang="en-GB" b="1" dirty="0"/>
              <a:t>Copyright and Related Rights and Industrial Property. </a:t>
            </a:r>
            <a:endParaRPr lang="en-US" b="1" dirty="0"/>
          </a:p>
          <a:p>
            <a:pPr algn="just"/>
            <a:r>
              <a:rPr lang="en-GB" b="1" dirty="0"/>
              <a:t>Literary, artistic and scientific works belong to the copyright branch of intellectual property. </a:t>
            </a:r>
            <a:endParaRPr lang="en-GB" b="1" dirty="0" smtClean="0"/>
          </a:p>
          <a:p>
            <a:pPr algn="just"/>
            <a:r>
              <a:rPr lang="en-GB" b="1" dirty="0" smtClean="0"/>
              <a:t>Performances </a:t>
            </a:r>
            <a:r>
              <a:rPr lang="en-GB" b="1" dirty="0"/>
              <a:t>of performing artists, phonograms and broadcasts are called “related rights,” that is, rights related to or neighbouring to copyright. </a:t>
            </a:r>
            <a:endParaRPr lang="en-US" b="1" dirty="0"/>
          </a:p>
          <a:p>
            <a:pPr algn="just"/>
            <a:endParaRPr lang="en-US" dirty="0"/>
          </a:p>
        </p:txBody>
      </p:sp>
    </p:spTree>
    <p:extLst>
      <p:ext uri="{BB962C8B-B14F-4D97-AF65-F5344CB8AC3E}">
        <p14:creationId xmlns:p14="http://schemas.microsoft.com/office/powerpoint/2010/main" val="4226749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TYPES OF INTELLECTUAL PROPERTY</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industrial property branch of intellectual property covers inventions and industrial designs. </a:t>
            </a:r>
            <a:endParaRPr lang="en-GB" b="1" dirty="0" smtClean="0"/>
          </a:p>
          <a:p>
            <a:pPr algn="just"/>
            <a:r>
              <a:rPr lang="en-GB" dirty="0" smtClean="0"/>
              <a:t>Inventions </a:t>
            </a:r>
            <a:r>
              <a:rPr lang="en-GB" dirty="0"/>
              <a:t>are new solutions to technical problems, and industrial designs are aesthetic creations determining the appearance of industrial products. </a:t>
            </a:r>
            <a:endParaRPr lang="en-GB" dirty="0" smtClean="0"/>
          </a:p>
          <a:p>
            <a:pPr algn="just"/>
            <a:r>
              <a:rPr lang="en-GB" dirty="0" smtClean="0"/>
              <a:t>Furthermore</a:t>
            </a:r>
            <a:r>
              <a:rPr lang="en-GB" dirty="0"/>
              <a:t>, </a:t>
            </a:r>
            <a:r>
              <a:rPr lang="en-GB" b="1" dirty="0"/>
              <a:t>industrial property includes trademarks, service marks, commercial names and designations, geographical indications (indications of source and appellations of origin), and the protection against unfair competition.  </a:t>
            </a:r>
            <a:endParaRPr lang="en-US" b="1" dirty="0"/>
          </a:p>
          <a:p>
            <a:pPr algn="just"/>
            <a:endParaRPr lang="en-US" dirty="0"/>
          </a:p>
        </p:txBody>
      </p:sp>
    </p:spTree>
    <p:extLst>
      <p:ext uri="{BB962C8B-B14F-4D97-AF65-F5344CB8AC3E}">
        <p14:creationId xmlns:p14="http://schemas.microsoft.com/office/powerpoint/2010/main" val="1336608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3"/>
          <p:cNvGrpSpPr>
            <a:grpSpLocks/>
          </p:cNvGrpSpPr>
          <p:nvPr/>
        </p:nvGrpSpPr>
        <p:grpSpPr bwMode="auto">
          <a:xfrm>
            <a:off x="250825" y="620713"/>
            <a:ext cx="8829675" cy="5871914"/>
            <a:chOff x="250825" y="620713"/>
            <a:chExt cx="8829675" cy="5872095"/>
          </a:xfrm>
        </p:grpSpPr>
        <p:sp>
          <p:nvSpPr>
            <p:cNvPr id="5" name="Rectangle 13"/>
            <p:cNvSpPr>
              <a:spLocks noChangeArrowheads="1"/>
            </p:cNvSpPr>
            <p:nvPr/>
          </p:nvSpPr>
          <p:spPr bwMode="auto">
            <a:xfrm>
              <a:off x="2133600" y="620713"/>
              <a:ext cx="4117975" cy="676296"/>
            </a:xfrm>
            <a:prstGeom prst="rect">
              <a:avLst/>
            </a:prstGeom>
            <a:noFill/>
            <a:ln w="9525">
              <a:solidFill>
                <a:schemeClr val="tx1"/>
              </a:solidFill>
              <a:miter lim="800000"/>
              <a:headEnd/>
              <a:tailEnd/>
            </a:ln>
            <a:effectLst/>
          </p:spPr>
          <p:txBody>
            <a:bodyPr/>
            <a:lstStyle/>
            <a:p>
              <a:pPr marL="342900" indent="-342900" fontAlgn="auto">
                <a:spcBef>
                  <a:spcPct val="20000"/>
                </a:spcBef>
                <a:spcAft>
                  <a:spcPts val="0"/>
                </a:spcAft>
                <a:defRPr/>
              </a:pPr>
              <a:r>
                <a:rPr lang="en-GB" sz="2400" dirty="0">
                  <a:effectLst>
                    <a:outerShdw blurRad="38100" dist="38100" dir="2700000" algn="tl">
                      <a:srgbClr val="000000"/>
                    </a:outerShdw>
                  </a:effectLst>
                  <a:latin typeface="Arial" pitchFamily="34" charset="0"/>
                  <a:cs typeface="Arial" pitchFamily="34" charset="0"/>
                </a:rPr>
                <a:t>TYPES OF IPRs IN ZAMBIA</a:t>
              </a:r>
            </a:p>
          </p:txBody>
        </p:sp>
        <p:sp>
          <p:nvSpPr>
            <p:cNvPr id="6148" name="Text Box 14"/>
            <p:cNvSpPr txBox="1">
              <a:spLocks noChangeArrowheads="1"/>
            </p:cNvSpPr>
            <p:nvPr/>
          </p:nvSpPr>
          <p:spPr bwMode="auto">
            <a:xfrm>
              <a:off x="250825" y="1700213"/>
              <a:ext cx="4103688" cy="161582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buFontTx/>
                <a:buChar char="•"/>
              </a:pPr>
              <a:r>
                <a:rPr lang="en-GB" b="1" dirty="0"/>
                <a:t>COPYRIGHT </a:t>
              </a:r>
              <a:r>
                <a:rPr lang="en-GB" b="1" dirty="0">
                  <a:solidFill>
                    <a:srgbClr val="0070C0"/>
                  </a:solidFill>
                </a:rPr>
                <a:t>(LITERARY, ARTISTS</a:t>
              </a:r>
              <a:r>
                <a:rPr lang="en-GB" b="1">
                  <a:solidFill>
                    <a:srgbClr val="0070C0"/>
                  </a:solidFill>
                </a:rPr>
                <a:t>, </a:t>
              </a:r>
              <a:r>
                <a:rPr lang="en-GB" b="1" smtClean="0">
                  <a:solidFill>
                    <a:srgbClr val="0070C0"/>
                  </a:solidFill>
                </a:rPr>
                <a:t>MUSICAL AND DRAMATIC </a:t>
              </a:r>
              <a:r>
                <a:rPr lang="en-GB" b="1" dirty="0">
                  <a:solidFill>
                    <a:srgbClr val="0070C0"/>
                  </a:solidFill>
                </a:rPr>
                <a:t>WORKS)</a:t>
              </a:r>
            </a:p>
            <a:p>
              <a:pPr>
                <a:spcBef>
                  <a:spcPct val="50000"/>
                </a:spcBef>
                <a:buFontTx/>
                <a:buChar char="•"/>
              </a:pPr>
              <a:r>
                <a:rPr lang="en-GB" b="1" dirty="0"/>
                <a:t>RELATED RIGHTS </a:t>
              </a:r>
              <a:r>
                <a:rPr lang="en-GB" b="1" dirty="0">
                  <a:solidFill>
                    <a:srgbClr val="0070C0"/>
                  </a:solidFill>
                </a:rPr>
                <a:t>(PERFORMANCES OF PERFORMING ARTISTS, PHONOGRAMS, BROADCASTS)</a:t>
              </a:r>
            </a:p>
          </p:txBody>
        </p:sp>
        <p:sp>
          <p:nvSpPr>
            <p:cNvPr id="6149" name="Text Box 15"/>
            <p:cNvSpPr txBox="1">
              <a:spLocks noChangeArrowheads="1"/>
            </p:cNvSpPr>
            <p:nvPr/>
          </p:nvSpPr>
          <p:spPr bwMode="auto">
            <a:xfrm>
              <a:off x="4940300" y="1700213"/>
              <a:ext cx="4140200" cy="2031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GB" b="1"/>
                <a:t>INDUSTRIAL PROPERTY</a:t>
              </a:r>
            </a:p>
            <a:p>
              <a:pPr>
                <a:spcBef>
                  <a:spcPct val="50000"/>
                </a:spcBef>
                <a:buFontTx/>
                <a:buChar char="•"/>
              </a:pPr>
              <a:r>
                <a:rPr lang="en-GB" b="1">
                  <a:solidFill>
                    <a:srgbClr val="0070C0"/>
                  </a:solidFill>
                </a:rPr>
                <a:t>PATENTS (PRODUCT &amp; PROCESS)</a:t>
              </a:r>
            </a:p>
            <a:p>
              <a:pPr>
                <a:spcBef>
                  <a:spcPct val="50000"/>
                </a:spcBef>
                <a:buFontTx/>
                <a:buChar char="•"/>
              </a:pPr>
              <a:r>
                <a:rPr lang="en-GB" b="1">
                  <a:solidFill>
                    <a:srgbClr val="0070C0"/>
                  </a:solidFill>
                </a:rPr>
                <a:t>TRADEMARKS</a:t>
              </a:r>
            </a:p>
            <a:p>
              <a:pPr>
                <a:spcBef>
                  <a:spcPct val="50000"/>
                </a:spcBef>
                <a:buFontTx/>
                <a:buChar char="•"/>
              </a:pPr>
              <a:r>
                <a:rPr lang="en-GB" b="1">
                  <a:solidFill>
                    <a:srgbClr val="0070C0"/>
                  </a:solidFill>
                </a:rPr>
                <a:t>INDUSTRIAL DESIGNS</a:t>
              </a:r>
            </a:p>
            <a:p>
              <a:pPr>
                <a:spcBef>
                  <a:spcPct val="50000"/>
                </a:spcBef>
                <a:buFontTx/>
                <a:buChar char="•"/>
              </a:pPr>
              <a:r>
                <a:rPr lang="en-GB" b="1">
                  <a:solidFill>
                    <a:srgbClr val="0070C0"/>
                  </a:solidFill>
                </a:rPr>
                <a:t>MERCHANDISE MARKS</a:t>
              </a:r>
            </a:p>
          </p:txBody>
        </p:sp>
        <p:sp>
          <p:nvSpPr>
            <p:cNvPr id="6150" name="Text Box 16"/>
            <p:cNvSpPr txBox="1">
              <a:spLocks noChangeArrowheads="1"/>
            </p:cNvSpPr>
            <p:nvPr/>
          </p:nvSpPr>
          <p:spPr bwMode="auto">
            <a:xfrm>
              <a:off x="1763713" y="4876931"/>
              <a:ext cx="6048375" cy="16158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buFontTx/>
                <a:buChar char="•"/>
              </a:pPr>
              <a:endParaRPr lang="en-GB" b="1" dirty="0">
                <a:solidFill>
                  <a:srgbClr val="0070C0"/>
                </a:solidFill>
              </a:endParaRPr>
            </a:p>
            <a:p>
              <a:pPr>
                <a:spcBef>
                  <a:spcPct val="50000"/>
                </a:spcBef>
                <a:buFontTx/>
                <a:buChar char="•"/>
              </a:pPr>
              <a:r>
                <a:rPr lang="en-GB" b="1" dirty="0">
                  <a:solidFill>
                    <a:srgbClr val="0070C0"/>
                  </a:solidFill>
                </a:rPr>
                <a:t>PLANT BREEDERS RIGHTS ACT, ACT NO. 18 OF </a:t>
              </a:r>
              <a:r>
                <a:rPr lang="en-GB" b="1" dirty="0" smtClean="0">
                  <a:solidFill>
                    <a:srgbClr val="0070C0"/>
                  </a:solidFill>
                </a:rPr>
                <a:t>2007</a:t>
              </a:r>
            </a:p>
            <a:p>
              <a:pPr>
                <a:spcBef>
                  <a:spcPct val="50000"/>
                </a:spcBef>
                <a:buFontTx/>
                <a:buChar char="•"/>
              </a:pPr>
              <a:r>
                <a:rPr lang="en-GB" b="1" dirty="0" smtClean="0">
                  <a:solidFill>
                    <a:srgbClr val="0070C0"/>
                  </a:solidFill>
                </a:rPr>
                <a:t>BREACH OF CONFIDENCE, TRADE SECRETS</a:t>
              </a:r>
              <a:endParaRPr lang="en-GB" b="1" dirty="0">
                <a:solidFill>
                  <a:srgbClr val="0070C0"/>
                </a:solidFill>
              </a:endParaRPr>
            </a:p>
            <a:p>
              <a:pPr>
                <a:spcBef>
                  <a:spcPct val="50000"/>
                </a:spcBef>
              </a:pPr>
              <a:endParaRPr lang="en-GB" b="1" dirty="0"/>
            </a:p>
          </p:txBody>
        </p:sp>
        <p:sp>
          <p:nvSpPr>
            <p:cNvPr id="6151" name="Line 17"/>
            <p:cNvSpPr>
              <a:spLocks noChangeShapeType="1"/>
            </p:cNvSpPr>
            <p:nvPr/>
          </p:nvSpPr>
          <p:spPr bwMode="auto">
            <a:xfrm>
              <a:off x="4211638" y="1309688"/>
              <a:ext cx="0"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2" name="Line 18"/>
            <p:cNvSpPr>
              <a:spLocks noChangeShapeType="1"/>
            </p:cNvSpPr>
            <p:nvPr/>
          </p:nvSpPr>
          <p:spPr bwMode="auto">
            <a:xfrm>
              <a:off x="1763713" y="1460500"/>
              <a:ext cx="5184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53" name="Line 19"/>
            <p:cNvSpPr>
              <a:spLocks noChangeShapeType="1"/>
            </p:cNvSpPr>
            <p:nvPr/>
          </p:nvSpPr>
          <p:spPr bwMode="auto">
            <a:xfrm>
              <a:off x="4572000" y="1484313"/>
              <a:ext cx="0" cy="3744912"/>
            </a:xfrm>
            <a:prstGeom prst="line">
              <a:avLst/>
            </a:prstGeom>
            <a:noFill/>
            <a:ln w="9525">
              <a:solidFill>
                <a:schemeClr val="tx1"/>
              </a:solidFill>
              <a:prstDash val="lg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54" name="Line 20"/>
            <p:cNvSpPr>
              <a:spLocks noChangeShapeType="1"/>
            </p:cNvSpPr>
            <p:nvPr/>
          </p:nvSpPr>
          <p:spPr bwMode="auto">
            <a:xfrm>
              <a:off x="1749425" y="1450975"/>
              <a:ext cx="0" cy="2365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55" name="Line 21"/>
            <p:cNvSpPr>
              <a:spLocks noChangeShapeType="1"/>
            </p:cNvSpPr>
            <p:nvPr/>
          </p:nvSpPr>
          <p:spPr bwMode="auto">
            <a:xfrm>
              <a:off x="6937375" y="1450975"/>
              <a:ext cx="15875" cy="2555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1865739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TYPES OF INTELLECTUAL PROPERTY</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It is also imperative to note that though intellectual property is divided into two branches, </a:t>
            </a:r>
            <a:r>
              <a:rPr lang="en-GB" b="1" dirty="0"/>
              <a:t>more often than not a product or work of intellectual property is protected by both branches of intellectual property or multiple of intellectual property rights.</a:t>
            </a:r>
            <a:r>
              <a:rPr lang="en-GB" dirty="0"/>
              <a:t> </a:t>
            </a:r>
            <a:endParaRPr lang="en-GB" dirty="0" smtClean="0"/>
          </a:p>
          <a:p>
            <a:pPr algn="just"/>
            <a:r>
              <a:rPr lang="en-GB" dirty="0" smtClean="0"/>
              <a:t>A </a:t>
            </a:r>
            <a:r>
              <a:rPr lang="en-GB" dirty="0"/>
              <a:t>good example would be a </a:t>
            </a:r>
            <a:r>
              <a:rPr lang="en-GB" b="1" dirty="0"/>
              <a:t>mobile </a:t>
            </a:r>
            <a:r>
              <a:rPr lang="en-GB" b="1" dirty="0" smtClean="0"/>
              <a:t>phone</a:t>
            </a:r>
            <a:r>
              <a:rPr lang="en-GB" dirty="0" smtClean="0"/>
              <a:t>.</a:t>
            </a:r>
          </a:p>
          <a:p>
            <a:pPr algn="just"/>
            <a:r>
              <a:rPr lang="en-GB" dirty="0" smtClean="0"/>
              <a:t>The </a:t>
            </a:r>
            <a:r>
              <a:rPr lang="en-GB" b="1" dirty="0"/>
              <a:t>innovative technical features</a:t>
            </a:r>
            <a:r>
              <a:rPr lang="en-GB" dirty="0"/>
              <a:t> are protected by a </a:t>
            </a:r>
            <a:r>
              <a:rPr lang="en-GB" b="1" dirty="0"/>
              <a:t>patent or series of patents</a:t>
            </a:r>
            <a:r>
              <a:rPr lang="en-GB" dirty="0"/>
              <a:t>; the </a:t>
            </a:r>
            <a:r>
              <a:rPr lang="en-GB" b="1" dirty="0"/>
              <a:t>aesthetic design or the shape</a:t>
            </a:r>
            <a:r>
              <a:rPr lang="en-GB" dirty="0"/>
              <a:t> of the mobile phone is usually protected as an </a:t>
            </a:r>
            <a:r>
              <a:rPr lang="en-GB" b="1" dirty="0"/>
              <a:t>industrial design</a:t>
            </a:r>
            <a:r>
              <a:rPr lang="en-GB" dirty="0"/>
              <a:t>; the </a:t>
            </a:r>
            <a:r>
              <a:rPr lang="en-GB" b="1" dirty="0"/>
              <a:t>brand used to market the mobile phone is protected by trademark</a:t>
            </a:r>
            <a:r>
              <a:rPr lang="en-GB" dirty="0"/>
              <a:t>; and the </a:t>
            </a:r>
            <a:r>
              <a:rPr lang="en-GB" b="1" dirty="0"/>
              <a:t>ring tones or games on the mobile phone are protected by copyright</a:t>
            </a:r>
            <a:r>
              <a:rPr lang="en-GB" b="1" dirty="0" smtClean="0"/>
              <a:t>.</a:t>
            </a:r>
            <a:endParaRPr lang="en-US" b="1" dirty="0"/>
          </a:p>
        </p:txBody>
      </p:sp>
    </p:spTree>
    <p:extLst>
      <p:ext uri="{BB962C8B-B14F-4D97-AF65-F5344CB8AC3E}">
        <p14:creationId xmlns:p14="http://schemas.microsoft.com/office/powerpoint/2010/main" val="2991815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pPr algn="just"/>
            <a:r>
              <a:rPr lang="en-US" b="1" dirty="0" smtClean="0"/>
              <a:t>Introduction</a:t>
            </a:r>
          </a:p>
          <a:p>
            <a:pPr algn="just"/>
            <a:r>
              <a:rPr lang="en-US" b="1" dirty="0" smtClean="0"/>
              <a:t>What is IP</a:t>
            </a:r>
          </a:p>
          <a:p>
            <a:pPr algn="just"/>
            <a:r>
              <a:rPr lang="en-US" b="1" dirty="0" smtClean="0"/>
              <a:t>IP as “Property”</a:t>
            </a:r>
          </a:p>
          <a:p>
            <a:pPr algn="just"/>
            <a:r>
              <a:rPr lang="en-US" b="1" dirty="0" smtClean="0"/>
              <a:t>Types of IP</a:t>
            </a:r>
          </a:p>
          <a:p>
            <a:pPr algn="just"/>
            <a:r>
              <a:rPr lang="en-US" b="1" dirty="0" smtClean="0"/>
              <a:t>Justification for IP</a:t>
            </a:r>
          </a:p>
          <a:p>
            <a:pPr algn="just"/>
            <a:r>
              <a:rPr lang="en-US" b="1" dirty="0" smtClean="0"/>
              <a:t>Criticism for IP</a:t>
            </a:r>
            <a:endParaRPr lang="en-US" b="1" dirty="0"/>
          </a:p>
        </p:txBody>
      </p:sp>
    </p:spTree>
    <p:extLst>
      <p:ext uri="{BB962C8B-B14F-4D97-AF65-F5344CB8AC3E}">
        <p14:creationId xmlns:p14="http://schemas.microsoft.com/office/powerpoint/2010/main" val="18434785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TYPES OF INTELLECTUAL PROPERTY</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smtClean="0"/>
              <a:t> In addition, the manufacturer of the mobile </a:t>
            </a:r>
            <a:r>
              <a:rPr lang="en-GB" b="1" dirty="0" smtClean="0"/>
              <a:t>phones may hold a number of trade secrets ranging from their customer list to some of the manufacturing processes or to other confidential information that he would not want to disclose to its competitors.</a:t>
            </a:r>
            <a:r>
              <a:rPr lang="en-GB" dirty="0" smtClean="0"/>
              <a:t> </a:t>
            </a:r>
          </a:p>
          <a:p>
            <a:pPr algn="just"/>
            <a:r>
              <a:rPr lang="en-GB" dirty="0" smtClean="0"/>
              <a:t>The inventors of innovative products such as mobile phones, can </a:t>
            </a:r>
            <a:r>
              <a:rPr lang="en-GB" b="1" dirty="0" smtClean="0"/>
              <a:t>obtain exclusivity to use or prohibit others from using each of these elements through intellectual property protection.     </a:t>
            </a:r>
            <a:endParaRPr lang="en-US" b="1" dirty="0" smtClean="0"/>
          </a:p>
          <a:p>
            <a:pPr algn="just"/>
            <a:endParaRPr lang="en-US" dirty="0"/>
          </a:p>
        </p:txBody>
      </p:sp>
    </p:spTree>
    <p:extLst>
      <p:ext uri="{BB962C8B-B14F-4D97-AF65-F5344CB8AC3E}">
        <p14:creationId xmlns:p14="http://schemas.microsoft.com/office/powerpoint/2010/main" val="3790562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Justification for IP</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There are a number of reasons that have been advanced to justify the existence of intellectual property rights, and these include the following</a:t>
            </a:r>
            <a:r>
              <a:rPr lang="en-GB" dirty="0" smtClean="0"/>
              <a:t>:</a:t>
            </a:r>
          </a:p>
          <a:p>
            <a:pPr algn="just"/>
            <a:r>
              <a:rPr lang="en-GB" b="1" dirty="0"/>
              <a:t>(a)      Creative </a:t>
            </a:r>
            <a:r>
              <a:rPr lang="en-GB" b="1" dirty="0" smtClean="0"/>
              <a:t>Incentive</a:t>
            </a:r>
            <a:r>
              <a:rPr lang="en-GB" b="1" dirty="0"/>
              <a:t> </a:t>
            </a:r>
            <a:endParaRPr lang="en-US" b="1" dirty="0"/>
          </a:p>
          <a:p>
            <a:pPr algn="just"/>
            <a:r>
              <a:rPr lang="en-GB" b="1" dirty="0"/>
              <a:t>To develop or produce intellectual property products or works calls for investment of money, skill and time.</a:t>
            </a:r>
            <a:r>
              <a:rPr lang="en-GB" dirty="0"/>
              <a:t> In order to encourage creators, inventors or innovators to take a risk of investing their capital, skill and time they must be rewarded by being granted exclusive rights to control the use or exploitation of their inventions, innovations, creations or works. They must therefore be protected from free riders who might copy or reproduce the inventions, innovation or work at minimal costs or no cost at all. </a:t>
            </a:r>
            <a:endParaRPr lang="en-US" dirty="0"/>
          </a:p>
          <a:p>
            <a:pPr algn="just"/>
            <a:endParaRPr lang="en-US" dirty="0"/>
          </a:p>
          <a:p>
            <a:pPr algn="just"/>
            <a:endParaRPr lang="en-US" dirty="0"/>
          </a:p>
        </p:txBody>
      </p:sp>
    </p:spTree>
    <p:extLst>
      <p:ext uri="{BB962C8B-B14F-4D97-AF65-F5344CB8AC3E}">
        <p14:creationId xmlns:p14="http://schemas.microsoft.com/office/powerpoint/2010/main" val="1727076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Justification for IP</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(c)      Promotion of the </a:t>
            </a:r>
            <a:r>
              <a:rPr lang="en-GB" b="1" dirty="0" smtClean="0"/>
              <a:t>Economy</a:t>
            </a:r>
            <a:endParaRPr lang="en-US" b="1" dirty="0"/>
          </a:p>
          <a:p>
            <a:pPr algn="just"/>
            <a:r>
              <a:rPr lang="en-GB" dirty="0"/>
              <a:t>Intellectual property encourages the publication and dissemination of information and widens the store of available knowledge. For instance, details of patents are published and are available for inspection. In due course, when the patent expires, anyone is free to make the product or use the process, as the case may be.  </a:t>
            </a:r>
            <a:endParaRPr lang="en-US" dirty="0"/>
          </a:p>
          <a:p>
            <a:pPr algn="just"/>
            <a:endParaRPr lang="en-US" dirty="0"/>
          </a:p>
        </p:txBody>
      </p:sp>
    </p:spTree>
    <p:extLst>
      <p:ext uri="{BB962C8B-B14F-4D97-AF65-F5344CB8AC3E}">
        <p14:creationId xmlns:p14="http://schemas.microsoft.com/office/powerpoint/2010/main" val="35345110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Justification for IP</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In the USA, for example, copyright industries in 2007 contributed $1.52 trillion or 11.05% of the USA Gross Domestic Product (GDP), and employed 5,577,900 representing 4.05% of the total USA workforce. In the period 2006-2007 the USA copyright industry alone contributed 43.06% to the real USA annual growth. </a:t>
            </a:r>
            <a:endParaRPr lang="en-US" b="1" dirty="0" smtClean="0"/>
          </a:p>
          <a:p>
            <a:pPr algn="just"/>
            <a:r>
              <a:rPr lang="en-US" dirty="0" smtClean="0"/>
              <a:t>The </a:t>
            </a:r>
            <a:r>
              <a:rPr lang="en-US" dirty="0"/>
              <a:t>contribution of copyright industries only to the USA economy in 2007 was more than three times the total combined GDP of COMESA which stood at $345 billion with a population of 416 million. </a:t>
            </a:r>
          </a:p>
          <a:p>
            <a:pPr algn="just"/>
            <a:endParaRPr lang="en-US" dirty="0"/>
          </a:p>
        </p:txBody>
      </p:sp>
    </p:spTree>
    <p:extLst>
      <p:ext uri="{BB962C8B-B14F-4D97-AF65-F5344CB8AC3E}">
        <p14:creationId xmlns:p14="http://schemas.microsoft.com/office/powerpoint/2010/main" val="2682437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Justification for IP</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(b)      Reward for </a:t>
            </a:r>
            <a:r>
              <a:rPr lang="en-GB" b="1" dirty="0" smtClean="0"/>
              <a:t>Labour</a:t>
            </a:r>
            <a:endParaRPr lang="en-US" b="1" dirty="0"/>
          </a:p>
          <a:p>
            <a:pPr algn="just"/>
            <a:r>
              <a:rPr lang="en-GB" b="1" dirty="0"/>
              <a:t>Intellectual property provides the means for the authors or inventors of intellectual property products or works to obtain reward for the time, skill, money and patience which they have invested in production of intellectual property. </a:t>
            </a:r>
            <a:r>
              <a:rPr lang="en-GB" dirty="0"/>
              <a:t>The reward for labour is based on the participation principle that allows the author or creator of a work to participate in all economic benefits realized from the use of his work.</a:t>
            </a:r>
            <a:endParaRPr lang="en-US" dirty="0"/>
          </a:p>
          <a:p>
            <a:pPr algn="just"/>
            <a:endParaRPr lang="en-US" dirty="0"/>
          </a:p>
        </p:txBody>
      </p:sp>
    </p:spTree>
    <p:extLst>
      <p:ext uri="{BB962C8B-B14F-4D97-AF65-F5344CB8AC3E}">
        <p14:creationId xmlns:p14="http://schemas.microsoft.com/office/powerpoint/2010/main" val="1860995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Justification for IP</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b="1" dirty="0"/>
              <a:t>(d)      Prevention of Piracy and </a:t>
            </a:r>
            <a:r>
              <a:rPr lang="en-GB" b="1" dirty="0" smtClean="0"/>
              <a:t>Counterfeit</a:t>
            </a:r>
            <a:r>
              <a:rPr lang="en-GB" b="1" dirty="0"/>
              <a:t> </a:t>
            </a:r>
            <a:endParaRPr lang="en-US" b="1" dirty="0"/>
          </a:p>
          <a:p>
            <a:pPr algn="just"/>
            <a:r>
              <a:rPr lang="en-GB" b="1" dirty="0"/>
              <a:t>Piracy and counterfeit are a disincentive to the developing and creation of intellectual property products and works. It may also present a serious danger to the public especially if the counterfeit goods are food, medicines or cosmetic products or spare parts. </a:t>
            </a:r>
            <a:r>
              <a:rPr lang="en-GB" dirty="0"/>
              <a:t>Where intellectual property is weak or not enforced so as to allow piracy and counterfeit to flourish, foreign owners of intellectual property rights stay out of the country and development of local industries is impeded. Furthermore, local intellectual property owners or authorized dealers of intellectual property rights cannot make a living from their work nor recoup their investment. Also </a:t>
            </a:r>
            <a:r>
              <a:rPr lang="en-GB" b="1" dirty="0"/>
              <a:t>local markets are flooded with inferior illegitimate products and technology is not incorporated in the country's base and infrastructure. Besides government loses revenue as no taxes are paid where there is rampant piracy and counterfeit.</a:t>
            </a:r>
            <a:endParaRPr lang="en-US" b="1" dirty="0"/>
          </a:p>
          <a:p>
            <a:pPr algn="just"/>
            <a:endParaRPr lang="en-US" dirty="0"/>
          </a:p>
        </p:txBody>
      </p:sp>
    </p:spTree>
    <p:extLst>
      <p:ext uri="{BB962C8B-B14F-4D97-AF65-F5344CB8AC3E}">
        <p14:creationId xmlns:p14="http://schemas.microsoft.com/office/powerpoint/2010/main" val="5578578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Justification for IP</a:t>
            </a:r>
            <a:br>
              <a:rPr lang="en-US" b="1" dirty="0" smtClean="0"/>
            </a:br>
            <a:endParaRPr lang="en-US" dirty="0"/>
          </a:p>
        </p:txBody>
      </p:sp>
      <p:sp>
        <p:nvSpPr>
          <p:cNvPr id="3" name="Content Placeholder 2"/>
          <p:cNvSpPr>
            <a:spLocks noGrp="1"/>
          </p:cNvSpPr>
          <p:nvPr>
            <p:ph idx="1"/>
          </p:nvPr>
        </p:nvSpPr>
        <p:spPr/>
        <p:txBody>
          <a:bodyPr/>
          <a:lstStyle/>
          <a:p>
            <a:pPr algn="just"/>
            <a:r>
              <a:rPr lang="en-GB" b="1" dirty="0"/>
              <a:t>(e)      Encourages Foreign Direct </a:t>
            </a:r>
            <a:r>
              <a:rPr lang="en-GB" b="1" dirty="0" smtClean="0"/>
              <a:t>Investment</a:t>
            </a:r>
            <a:endParaRPr lang="en-US" b="1" dirty="0"/>
          </a:p>
          <a:p>
            <a:pPr algn="just"/>
            <a:r>
              <a:rPr lang="en-GB" dirty="0"/>
              <a:t>It is often argued that instituting a </a:t>
            </a:r>
            <a:r>
              <a:rPr lang="en-GB" b="1" dirty="0"/>
              <a:t>strong protection of intellectual property will boost or attract foreign direct investment in those countries with weaker IP regime, especially developing countries. </a:t>
            </a:r>
            <a:endParaRPr lang="en-US" b="1" dirty="0"/>
          </a:p>
          <a:p>
            <a:pPr algn="just"/>
            <a:endParaRPr lang="en-US" dirty="0"/>
          </a:p>
        </p:txBody>
      </p:sp>
    </p:spTree>
    <p:extLst>
      <p:ext uri="{BB962C8B-B14F-4D97-AF65-F5344CB8AC3E}">
        <p14:creationId xmlns:p14="http://schemas.microsoft.com/office/powerpoint/2010/main" val="282012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
            </a:r>
            <a:br>
              <a:rPr lang="en-GB" b="1" dirty="0" smtClean="0"/>
            </a:br>
            <a:r>
              <a:rPr lang="en-GB" b="1" dirty="0" smtClean="0"/>
              <a:t>CRITICISM </a:t>
            </a:r>
            <a:r>
              <a:rPr lang="en-GB" b="1" dirty="0"/>
              <a:t>OF </a:t>
            </a:r>
            <a:r>
              <a:rPr lang="en-GB" b="1" dirty="0" smtClean="0"/>
              <a:t>IPRS</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There are a number of criticisms that have been advanced against the intellectual property rights by different scholars.</a:t>
            </a:r>
            <a:endParaRPr lang="en-US" dirty="0"/>
          </a:p>
          <a:p>
            <a:r>
              <a:rPr lang="en-GB" b="1" dirty="0"/>
              <a:t>(a)      Abuse of Intellectual </a:t>
            </a:r>
            <a:r>
              <a:rPr lang="en-GB" b="1" dirty="0" smtClean="0"/>
              <a:t>property</a:t>
            </a:r>
            <a:endParaRPr lang="en-US" b="1" dirty="0"/>
          </a:p>
          <a:p>
            <a:pPr algn="just"/>
            <a:endParaRPr lang="en-US" dirty="0"/>
          </a:p>
        </p:txBody>
      </p:sp>
    </p:spTree>
    <p:extLst>
      <p:ext uri="{BB962C8B-B14F-4D97-AF65-F5344CB8AC3E}">
        <p14:creationId xmlns:p14="http://schemas.microsoft.com/office/powerpoint/2010/main" val="1016786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CRITICISM OF IPRS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The owner of an important and prominent item protected by intellectual property law might be tempted to use his position to control a market to the disadvantage of competitors and consumers alike. He can prevent or deter potential competitors from developing products similar to his own and he can charge a high price for the product under the guise of recouping the money and time invested in developing the product, brand or creating the work. </a:t>
            </a:r>
            <a:endParaRPr lang="en-US" b="1" dirty="0" smtClean="0"/>
          </a:p>
          <a:p>
            <a:pPr algn="just"/>
            <a:r>
              <a:rPr lang="en-US" dirty="0" smtClean="0"/>
              <a:t>See, “</a:t>
            </a:r>
            <a:r>
              <a:rPr lang="en-US" i="1" dirty="0" smtClean="0"/>
              <a:t>Implications of the TRIPS Agreement on the Access to Cheaper Pharmaceutical Drugs by Developing Countries: Case Study of South Africa v. The Pharmaceutical Companies</a:t>
            </a:r>
            <a:r>
              <a:rPr lang="en-US" dirty="0" smtClean="0"/>
              <a:t>”, Harrison </a:t>
            </a:r>
            <a:r>
              <a:rPr lang="en-US" dirty="0" err="1" smtClean="0"/>
              <a:t>Mwakyembe</a:t>
            </a:r>
            <a:r>
              <a:rPr lang="en-US" dirty="0" smtClean="0"/>
              <a:t> and George </a:t>
            </a:r>
            <a:r>
              <a:rPr lang="en-US" dirty="0" err="1" smtClean="0"/>
              <a:t>Mpundu</a:t>
            </a:r>
            <a:r>
              <a:rPr lang="en-US" dirty="0" smtClean="0"/>
              <a:t> </a:t>
            </a:r>
            <a:r>
              <a:rPr lang="en-US" dirty="0" err="1" smtClean="0"/>
              <a:t>Kanja</a:t>
            </a:r>
            <a:r>
              <a:rPr lang="en-US" dirty="0" smtClean="0"/>
              <a:t>, Zambia Law Journal, Volume 32, 2002, ISSN 1027-7862, pp. 111-147</a:t>
            </a:r>
          </a:p>
          <a:p>
            <a:pPr algn="just"/>
            <a:endParaRPr lang="en-US" dirty="0"/>
          </a:p>
        </p:txBody>
      </p:sp>
    </p:spTree>
    <p:extLst>
      <p:ext uri="{BB962C8B-B14F-4D97-AF65-F5344CB8AC3E}">
        <p14:creationId xmlns:p14="http://schemas.microsoft.com/office/powerpoint/2010/main" val="20618793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CRITICISM OF IPRS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(b)      Restrictions on Access to Works of the </a:t>
            </a:r>
            <a:endParaRPr lang="en-GB" b="1" dirty="0" smtClean="0"/>
          </a:p>
          <a:p>
            <a:pPr marL="0" indent="0" algn="just">
              <a:buNone/>
            </a:pPr>
            <a:r>
              <a:rPr lang="en-GB" b="1" dirty="0"/>
              <a:t> </a:t>
            </a:r>
            <a:r>
              <a:rPr lang="en-GB" b="1" dirty="0" smtClean="0"/>
              <a:t>              Mind</a:t>
            </a:r>
            <a:endParaRPr lang="en-US" b="1" dirty="0"/>
          </a:p>
          <a:p>
            <a:pPr algn="just"/>
            <a:r>
              <a:rPr lang="en-GB" b="1" dirty="0"/>
              <a:t>Intellectual property rights such as copyright, perpetuates unjustified monopoly of denying the public access to information which should be in the public interest be freely available. </a:t>
            </a:r>
            <a:endParaRPr lang="en-GB" b="1" dirty="0" smtClean="0"/>
          </a:p>
          <a:p>
            <a:pPr algn="just"/>
            <a:r>
              <a:rPr lang="en-GB" dirty="0" smtClean="0"/>
              <a:t>It </a:t>
            </a:r>
            <a:r>
              <a:rPr lang="en-GB" dirty="0"/>
              <a:t>also, through the loyalty system, represents a tax on knowledge and increases the price of the materials such as books and music which are essential to the promotion of education and dissemination of culture.</a:t>
            </a:r>
            <a:endParaRPr lang="en-US" dirty="0"/>
          </a:p>
          <a:p>
            <a:pPr algn="just"/>
            <a:endParaRPr lang="en-US" dirty="0"/>
          </a:p>
        </p:txBody>
      </p:sp>
    </p:spTree>
    <p:extLst>
      <p:ext uri="{BB962C8B-B14F-4D97-AF65-F5344CB8AC3E}">
        <p14:creationId xmlns:p14="http://schemas.microsoft.com/office/powerpoint/2010/main" val="1067704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GB" dirty="0"/>
              <a:t>Intellectual property is term increasingly in </a:t>
            </a:r>
            <a:r>
              <a:rPr lang="en-GB" b="1" dirty="0"/>
              <a:t>use today, but still little understood. </a:t>
            </a:r>
            <a:endParaRPr lang="en-GB" b="1" dirty="0" smtClean="0"/>
          </a:p>
          <a:p>
            <a:pPr algn="just"/>
            <a:r>
              <a:rPr lang="en-GB" dirty="0" smtClean="0"/>
              <a:t>To </a:t>
            </a:r>
            <a:r>
              <a:rPr lang="en-GB" dirty="0"/>
              <a:t>many people it remains a mystery, some </a:t>
            </a:r>
            <a:r>
              <a:rPr lang="en-GB" b="1" dirty="0"/>
              <a:t>obscure legal concept of little relevance to every-day life. </a:t>
            </a:r>
            <a:endParaRPr lang="en-GB" b="1" dirty="0" smtClean="0"/>
          </a:p>
          <a:p>
            <a:pPr algn="just"/>
            <a:r>
              <a:rPr lang="en-GB" dirty="0" smtClean="0"/>
              <a:t>However, </a:t>
            </a:r>
            <a:r>
              <a:rPr lang="en-GB" b="1" dirty="0"/>
              <a:t>every activity we do in our daily lives is in one way or another affected by intellectual property. </a:t>
            </a:r>
            <a:endParaRPr lang="en-GB" b="1" dirty="0" smtClean="0"/>
          </a:p>
          <a:p>
            <a:pPr algn="just"/>
            <a:r>
              <a:rPr lang="en-GB" dirty="0" smtClean="0"/>
              <a:t>From </a:t>
            </a:r>
            <a:r>
              <a:rPr lang="en-GB" dirty="0"/>
              <a:t>the moment we </a:t>
            </a:r>
            <a:r>
              <a:rPr lang="en-GB" b="1" dirty="0"/>
              <a:t>wake up each morning, our lives are in some way affected by the works and products of intellectual property. </a:t>
            </a:r>
            <a:endParaRPr lang="en-US" b="1" dirty="0"/>
          </a:p>
          <a:p>
            <a:pPr algn="just"/>
            <a:endParaRPr lang="en-US" dirty="0"/>
          </a:p>
        </p:txBody>
      </p:sp>
    </p:spTree>
    <p:extLst>
      <p:ext uri="{BB962C8B-B14F-4D97-AF65-F5344CB8AC3E}">
        <p14:creationId xmlns:p14="http://schemas.microsoft.com/office/powerpoint/2010/main" val="35320305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CRITICISM OF IPRS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r>
              <a:rPr lang="en-GB" b="1" dirty="0"/>
              <a:t>(c)      Intellectual Property Promotes the interests of the Developed </a:t>
            </a:r>
            <a:r>
              <a:rPr lang="en-GB" b="1" dirty="0" smtClean="0"/>
              <a:t>Countries</a:t>
            </a:r>
            <a:endParaRPr lang="en-US" dirty="0"/>
          </a:p>
          <a:p>
            <a:pPr algn="just"/>
            <a:r>
              <a:rPr lang="en-GB" b="1" dirty="0"/>
              <a:t>Intellectual property is a means used by developed countries, which are the net exporters of patents, trademark, designs and copyright products, to extract money from developing countries, which are the net importers of the said intellectual property products. </a:t>
            </a:r>
            <a:r>
              <a:rPr lang="en-GB" dirty="0"/>
              <a:t> </a:t>
            </a:r>
            <a:endParaRPr lang="en-GB" dirty="0" smtClean="0"/>
          </a:p>
          <a:p>
            <a:pPr algn="just"/>
            <a:r>
              <a:rPr lang="en-GB" dirty="0" smtClean="0"/>
              <a:t>This </a:t>
            </a:r>
            <a:r>
              <a:rPr lang="en-GB" dirty="0"/>
              <a:t>argument is strengthened first by the trade threats and sanctions that have at one time been imposed on some developing countries such as India and Brazil which were considered to deny adequate and effective protection of intellectual property rights to United States traders.  </a:t>
            </a:r>
            <a:endParaRPr lang="en-US" dirty="0"/>
          </a:p>
        </p:txBody>
      </p:sp>
    </p:spTree>
    <p:extLst>
      <p:ext uri="{BB962C8B-B14F-4D97-AF65-F5344CB8AC3E}">
        <p14:creationId xmlns:p14="http://schemas.microsoft.com/office/powerpoint/2010/main" val="3221517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CRITICISM OF IPRS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a:t>Secondly, developed countries refuse to allow traditional-based innovations or traditional knowledge from being protected by intellectual property thereby denying income or royalties to developing countries that may result from the exploitation of traditional knowledge by the developed countries</a:t>
            </a:r>
            <a:r>
              <a:rPr lang="en-GB"/>
              <a:t>.       </a:t>
            </a:r>
            <a:endParaRPr lang="en-US" b="1" smtClean="0"/>
          </a:p>
          <a:p>
            <a:pPr algn="just"/>
            <a:r>
              <a:rPr lang="en-US" b="1" dirty="0" smtClean="0"/>
              <a:t>Under Special 301 the United States Trade Representative (USTR) is required annually to identify ‘priority foreign countries’ which are trading partners to USA, which deny ‘adequate and effective protection of intellectual property rights’ or which ‘deny fair and equitable market access’ to USA traders. </a:t>
            </a:r>
          </a:p>
          <a:p>
            <a:pPr algn="just"/>
            <a:r>
              <a:rPr lang="en-US" dirty="0" smtClean="0"/>
              <a:t>The USTR is then obliged to place those countries on its watch list or priority watch list, with a view to a fast track investigation, followed by trade retaliation in the form of increased duties or import restrictions.   </a:t>
            </a:r>
          </a:p>
          <a:p>
            <a:pPr algn="just"/>
            <a:endParaRPr lang="en-US" dirty="0"/>
          </a:p>
        </p:txBody>
      </p:sp>
    </p:spTree>
    <p:extLst>
      <p:ext uri="{BB962C8B-B14F-4D97-AF65-F5344CB8AC3E}">
        <p14:creationId xmlns:p14="http://schemas.microsoft.com/office/powerpoint/2010/main" val="15191930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Examples of IP Empowering</a:t>
            </a:r>
            <a:endParaRPr lang="en-US" b="1" dirty="0"/>
          </a:p>
        </p:txBody>
      </p:sp>
      <p:sp>
        <p:nvSpPr>
          <p:cNvPr id="3" name="Content Placeholder 2"/>
          <p:cNvSpPr>
            <a:spLocks noGrp="1"/>
          </p:cNvSpPr>
          <p:nvPr>
            <p:ph idx="1"/>
          </p:nvPr>
        </p:nvSpPr>
        <p:spPr/>
        <p:txBody>
          <a:bodyPr/>
          <a:lstStyle/>
          <a:p>
            <a:pPr algn="just"/>
            <a:r>
              <a:rPr lang="en-US" dirty="0"/>
              <a:t>People who have invested in or created IP have </a:t>
            </a:r>
            <a:r>
              <a:rPr lang="en-US" b="1" dirty="0"/>
              <a:t>become the richest persons on this planet</a:t>
            </a:r>
            <a:r>
              <a:rPr lang="en-US" dirty="0"/>
              <a:t>. </a:t>
            </a:r>
            <a:endParaRPr lang="en-US" dirty="0" smtClean="0"/>
          </a:p>
          <a:p>
            <a:pPr algn="just"/>
            <a:r>
              <a:rPr lang="en-US" dirty="0" smtClean="0"/>
              <a:t>Take </a:t>
            </a:r>
            <a:r>
              <a:rPr lang="en-US" dirty="0"/>
              <a:t>for example, the world richest person is Bill Gates worth $76 billion – </a:t>
            </a:r>
            <a:r>
              <a:rPr lang="en-US" b="1" dirty="0"/>
              <a:t>what does he </a:t>
            </a:r>
            <a:r>
              <a:rPr lang="en-US" b="1" dirty="0" smtClean="0"/>
              <a:t>own? </a:t>
            </a:r>
            <a:r>
              <a:rPr lang="en-US" b="1" dirty="0"/>
              <a:t>- Microsoft which is IP </a:t>
            </a:r>
            <a:r>
              <a:rPr lang="en-US" b="1" dirty="0" smtClean="0"/>
              <a:t>product protected by Copyright. </a:t>
            </a:r>
            <a:endParaRPr lang="en-US" b="1" dirty="0"/>
          </a:p>
          <a:p>
            <a:pPr algn="just"/>
            <a:endParaRPr lang="en-US" dirty="0"/>
          </a:p>
        </p:txBody>
      </p:sp>
    </p:spTree>
    <p:extLst>
      <p:ext uri="{BB962C8B-B14F-4D97-AF65-F5344CB8AC3E}">
        <p14:creationId xmlns:p14="http://schemas.microsoft.com/office/powerpoint/2010/main" val="30124746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IP Empowering</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Furthermore, </a:t>
            </a:r>
            <a:r>
              <a:rPr lang="en-US" b="1" dirty="0"/>
              <a:t>IP has created the world youngest self-made billionaires. </a:t>
            </a:r>
            <a:endParaRPr lang="en-US" b="1" dirty="0" smtClean="0"/>
          </a:p>
          <a:p>
            <a:pPr algn="just"/>
            <a:r>
              <a:rPr lang="en-US" dirty="0" smtClean="0"/>
              <a:t>Of </a:t>
            </a:r>
            <a:r>
              <a:rPr lang="en-US" dirty="0"/>
              <a:t>the 1,426 world billionaires, 29 of this elite club are </a:t>
            </a:r>
            <a:r>
              <a:rPr lang="en-US" b="1" dirty="0"/>
              <a:t>under the age of 40 years old and come from the technology sector or IP. </a:t>
            </a:r>
            <a:endParaRPr lang="en-US" b="1" dirty="0" smtClean="0"/>
          </a:p>
          <a:p>
            <a:pPr algn="just"/>
            <a:r>
              <a:rPr lang="en-US" dirty="0" smtClean="0"/>
              <a:t>For </a:t>
            </a:r>
            <a:r>
              <a:rPr lang="en-US" dirty="0"/>
              <a:t>instance, </a:t>
            </a:r>
            <a:r>
              <a:rPr lang="en-US" b="1" dirty="0"/>
              <a:t>Dustin </a:t>
            </a:r>
            <a:r>
              <a:rPr lang="en-US" b="1" dirty="0" err="1"/>
              <a:t>Moskovitz</a:t>
            </a:r>
            <a:r>
              <a:rPr lang="en-US" b="1" dirty="0"/>
              <a:t> became the world youngest billionaire (US$3.8 billion) at the age of 28 when he co-founded “Facebook” with his roommate Mark </a:t>
            </a:r>
            <a:r>
              <a:rPr lang="en-US" b="1" dirty="0" err="1"/>
              <a:t>Zuckerberg</a:t>
            </a:r>
            <a:r>
              <a:rPr lang="en-US" b="1" dirty="0"/>
              <a:t>, Co-founder, Chairman and CEO of Facebook (who was only 8 days older than </a:t>
            </a:r>
            <a:r>
              <a:rPr lang="en-US" b="1" dirty="0" err="1"/>
              <a:t>Moskovitz</a:t>
            </a:r>
            <a:r>
              <a:rPr lang="en-US" b="1" dirty="0"/>
              <a:t> and is now worth US$29.3 billion).</a:t>
            </a:r>
          </a:p>
          <a:p>
            <a:pPr algn="just"/>
            <a:endParaRPr lang="en-US" dirty="0"/>
          </a:p>
        </p:txBody>
      </p:sp>
    </p:spTree>
    <p:extLst>
      <p:ext uri="{BB962C8B-B14F-4D97-AF65-F5344CB8AC3E}">
        <p14:creationId xmlns:p14="http://schemas.microsoft.com/office/powerpoint/2010/main" val="11060373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IP Empowering</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Furthermore, these world billionaires have </a:t>
            </a:r>
            <a:r>
              <a:rPr lang="en-US" b="1" dirty="0" smtClean="0"/>
              <a:t>no formal education or are drop-outs from universities. </a:t>
            </a:r>
          </a:p>
          <a:p>
            <a:pPr algn="just"/>
            <a:r>
              <a:rPr lang="en-ZA" dirty="0"/>
              <a:t>For instance, the  </a:t>
            </a:r>
            <a:r>
              <a:rPr lang="en-ZA" b="1" dirty="0"/>
              <a:t>Co-founder of Microsoft, Bill Gates, dropped out of Harvard College, Facebook co-founder, Mark </a:t>
            </a:r>
            <a:r>
              <a:rPr lang="en-ZA" b="1" dirty="0" err="1"/>
              <a:t>Zuckerberg</a:t>
            </a:r>
            <a:r>
              <a:rPr lang="en-ZA" b="1" dirty="0"/>
              <a:t>, dropped out of Harvard University, Apple co-founder, Steve Jobs, dropped out of Reed College and Samsung Founder, </a:t>
            </a:r>
            <a:r>
              <a:rPr lang="en-ZA" b="1" dirty="0" err="1"/>
              <a:t>Gyeongju</a:t>
            </a:r>
            <a:r>
              <a:rPr lang="en-ZA" b="1" dirty="0"/>
              <a:t> Lee, dropped out of </a:t>
            </a:r>
            <a:r>
              <a:rPr lang="en-ZA" b="1" dirty="0" err="1"/>
              <a:t>Waseda</a:t>
            </a:r>
            <a:r>
              <a:rPr lang="en-ZA" b="1" dirty="0"/>
              <a:t> University</a:t>
            </a:r>
            <a:r>
              <a:rPr lang="en-ZA" b="1" dirty="0" smtClean="0"/>
              <a:t>. </a:t>
            </a:r>
            <a:endParaRPr lang="en-US" b="1" dirty="0"/>
          </a:p>
        </p:txBody>
      </p:sp>
    </p:spTree>
    <p:extLst>
      <p:ext uri="{BB962C8B-B14F-4D97-AF65-F5344CB8AC3E}">
        <p14:creationId xmlns:p14="http://schemas.microsoft.com/office/powerpoint/2010/main" val="559986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Examples of IP Empowering</a:t>
            </a:r>
            <a:endParaRPr lang="en-US" dirty="0"/>
          </a:p>
        </p:txBody>
      </p:sp>
      <p:sp>
        <p:nvSpPr>
          <p:cNvPr id="3" name="Content Placeholder 2"/>
          <p:cNvSpPr>
            <a:spLocks noGrp="1"/>
          </p:cNvSpPr>
          <p:nvPr>
            <p:ph idx="1"/>
          </p:nvPr>
        </p:nvSpPr>
        <p:spPr/>
        <p:txBody>
          <a:bodyPr/>
          <a:lstStyle/>
          <a:p>
            <a:pPr algn="just"/>
            <a:r>
              <a:rPr lang="en-ZA" dirty="0"/>
              <a:t>Yet, these are the </a:t>
            </a:r>
            <a:r>
              <a:rPr lang="en-ZA" b="1" dirty="0"/>
              <a:t>people that have come up with   inventions that we continue to use today and which most of us cannot do without. </a:t>
            </a:r>
            <a:endParaRPr lang="en-ZA" b="1" dirty="0" smtClean="0"/>
          </a:p>
          <a:p>
            <a:pPr algn="just"/>
            <a:r>
              <a:rPr lang="en-ZA" dirty="0" smtClean="0"/>
              <a:t>This </a:t>
            </a:r>
            <a:r>
              <a:rPr lang="en-ZA" dirty="0"/>
              <a:t>is not to say that formal education is irrelevant as these could be exceptional cases but this could insinuate something about formal education.</a:t>
            </a:r>
            <a:endParaRPr lang="en-US" dirty="0"/>
          </a:p>
        </p:txBody>
      </p:sp>
    </p:spTree>
    <p:extLst>
      <p:ext uri="{BB962C8B-B14F-4D97-AF65-F5344CB8AC3E}">
        <p14:creationId xmlns:p14="http://schemas.microsoft.com/office/powerpoint/2010/main" val="42313084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b="1" dirty="0" smtClean="0"/>
              <a:t>THANK YOU</a:t>
            </a:r>
            <a:endParaRPr lang="en-US" b="1" dirty="0"/>
          </a:p>
        </p:txBody>
      </p:sp>
    </p:spTree>
    <p:extLst>
      <p:ext uri="{BB962C8B-B14F-4D97-AF65-F5344CB8AC3E}">
        <p14:creationId xmlns:p14="http://schemas.microsoft.com/office/powerpoint/2010/main" val="3540842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a:t>
            </a:r>
            <a:r>
              <a:rPr lang="en-GB" b="1" dirty="0"/>
              <a:t>clothes we wear</a:t>
            </a:r>
            <a:r>
              <a:rPr lang="en-GB" dirty="0"/>
              <a:t>, the </a:t>
            </a:r>
            <a:r>
              <a:rPr lang="en-GB" b="1" dirty="0"/>
              <a:t>breakfast</a:t>
            </a:r>
            <a:r>
              <a:rPr lang="en-GB" dirty="0"/>
              <a:t> we have, the </a:t>
            </a:r>
            <a:r>
              <a:rPr lang="en-GB" b="1" dirty="0"/>
              <a:t>newspapers</a:t>
            </a:r>
            <a:r>
              <a:rPr lang="en-GB" dirty="0"/>
              <a:t> which we read, the </a:t>
            </a:r>
            <a:r>
              <a:rPr lang="en-GB" b="1" dirty="0"/>
              <a:t>news transmitted</a:t>
            </a:r>
            <a:r>
              <a:rPr lang="en-GB" dirty="0"/>
              <a:t> via satellite on our television, the </a:t>
            </a:r>
            <a:r>
              <a:rPr lang="en-GB" b="1" dirty="0"/>
              <a:t>car and music on the radio</a:t>
            </a:r>
            <a:r>
              <a:rPr lang="en-GB" dirty="0"/>
              <a:t> as we commute to </a:t>
            </a:r>
            <a:r>
              <a:rPr lang="en-GB" dirty="0" smtClean="0"/>
              <a:t>school or work</a:t>
            </a:r>
            <a:r>
              <a:rPr lang="en-GB" dirty="0"/>
              <a:t>, the </a:t>
            </a:r>
            <a:r>
              <a:rPr lang="en-GB" b="1" dirty="0"/>
              <a:t>correspondences, research materials we come into contact with or refer to in the course of our study or work</a:t>
            </a:r>
            <a:r>
              <a:rPr lang="en-GB" dirty="0"/>
              <a:t>, the </a:t>
            </a:r>
            <a:r>
              <a:rPr lang="en-GB" b="1" dirty="0"/>
              <a:t>computers, phones</a:t>
            </a:r>
            <a:r>
              <a:rPr lang="en-GB" dirty="0"/>
              <a:t> and the very </a:t>
            </a:r>
            <a:r>
              <a:rPr lang="en-GB" b="1" dirty="0"/>
              <a:t>office building or library</a:t>
            </a:r>
            <a:r>
              <a:rPr lang="en-GB" dirty="0"/>
              <a:t> in which we spend most of our time, are all products of intellectual </a:t>
            </a:r>
            <a:r>
              <a:rPr lang="en-GB" dirty="0" smtClean="0"/>
              <a:t>property. </a:t>
            </a:r>
            <a:endParaRPr lang="en-US" dirty="0"/>
          </a:p>
          <a:p>
            <a:pPr algn="just"/>
            <a:endParaRPr lang="en-US" dirty="0"/>
          </a:p>
        </p:txBody>
      </p:sp>
    </p:spTree>
    <p:extLst>
      <p:ext uri="{BB962C8B-B14F-4D97-AF65-F5344CB8AC3E}">
        <p14:creationId xmlns:p14="http://schemas.microsoft.com/office/powerpoint/2010/main" val="3317483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Besides, many of the </a:t>
            </a:r>
            <a:r>
              <a:rPr lang="en-GB" b="1" dirty="0"/>
              <a:t>joys and activities of after office or school hours </a:t>
            </a:r>
            <a:r>
              <a:rPr lang="en-GB" dirty="0"/>
              <a:t> equally </a:t>
            </a:r>
            <a:r>
              <a:rPr lang="en-GB" dirty="0" smtClean="0"/>
              <a:t>emanate </a:t>
            </a:r>
            <a:r>
              <a:rPr lang="en-GB" dirty="0"/>
              <a:t>from the creativity of the human mind and are therefore subject of intellectual property </a:t>
            </a:r>
            <a:r>
              <a:rPr lang="en-GB" dirty="0" smtClean="0"/>
              <a:t>protection.</a:t>
            </a:r>
          </a:p>
          <a:p>
            <a:pPr algn="just"/>
            <a:r>
              <a:rPr lang="en-GB" dirty="0" smtClean="0"/>
              <a:t>The </a:t>
            </a:r>
            <a:r>
              <a:rPr lang="en-GB" b="1" dirty="0"/>
              <a:t>movies, videos, television, cable or radio programs, music in the discotheques, the night clubs, pubs, bars, the beers we drink, the exercise music and equipment in the fitness </a:t>
            </a:r>
            <a:r>
              <a:rPr lang="en-GB" b="1" dirty="0" smtClean="0"/>
              <a:t>centre</a:t>
            </a:r>
            <a:r>
              <a:rPr lang="en-GB" dirty="0" smtClean="0"/>
              <a:t>.</a:t>
            </a:r>
          </a:p>
          <a:p>
            <a:pPr algn="just"/>
            <a:r>
              <a:rPr lang="en-GB" dirty="0" smtClean="0"/>
              <a:t>For </a:t>
            </a:r>
            <a:r>
              <a:rPr lang="en-GB" dirty="0"/>
              <a:t>others, the </a:t>
            </a:r>
            <a:r>
              <a:rPr lang="en-GB" b="1" dirty="0"/>
              <a:t>quiet joy of reading a book or magazine or the excitement of surfing on the net</a:t>
            </a:r>
            <a:r>
              <a:rPr lang="en-GB" dirty="0"/>
              <a:t> </a:t>
            </a:r>
            <a:r>
              <a:rPr lang="en-GB" dirty="0" smtClean="0"/>
              <a:t>(</a:t>
            </a:r>
            <a:r>
              <a:rPr lang="en-GB" dirty="0" err="1" smtClean="0"/>
              <a:t>facebook</a:t>
            </a:r>
            <a:r>
              <a:rPr lang="en-GB" dirty="0" smtClean="0"/>
              <a:t>, </a:t>
            </a:r>
            <a:r>
              <a:rPr lang="en-GB" dirty="0" err="1" smtClean="0"/>
              <a:t>whatsup</a:t>
            </a:r>
            <a:r>
              <a:rPr lang="en-GB" dirty="0" smtClean="0"/>
              <a:t>) all </a:t>
            </a:r>
            <a:r>
              <a:rPr lang="en-GB" dirty="0"/>
              <a:t>form part of intellectual property creativity and protection. </a:t>
            </a:r>
            <a:endParaRPr lang="en-US" dirty="0"/>
          </a:p>
        </p:txBody>
      </p:sp>
    </p:spTree>
    <p:extLst>
      <p:ext uri="{BB962C8B-B14F-4D97-AF65-F5344CB8AC3E}">
        <p14:creationId xmlns:p14="http://schemas.microsoft.com/office/powerpoint/2010/main" val="1261045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dirty="0"/>
          </a:p>
        </p:txBody>
      </p:sp>
      <p:sp>
        <p:nvSpPr>
          <p:cNvPr id="3" name="Content Placeholder 2"/>
          <p:cNvSpPr>
            <a:spLocks noGrp="1"/>
          </p:cNvSpPr>
          <p:nvPr>
            <p:ph idx="1"/>
          </p:nvPr>
        </p:nvSpPr>
        <p:spPr/>
        <p:txBody>
          <a:bodyPr/>
          <a:lstStyle/>
          <a:p>
            <a:pPr algn="just"/>
            <a:r>
              <a:rPr lang="en-GB" dirty="0" smtClean="0"/>
              <a:t>In case we are </a:t>
            </a:r>
            <a:r>
              <a:rPr lang="en-GB" b="1" dirty="0" smtClean="0"/>
              <a:t>sick, the  equipment used in diagnosing our illness and the medicine used to treat us are all part of intellectual property. </a:t>
            </a:r>
          </a:p>
          <a:p>
            <a:pPr algn="just"/>
            <a:r>
              <a:rPr lang="en-GB" dirty="0" smtClean="0"/>
              <a:t>And finally, as </a:t>
            </a:r>
            <a:r>
              <a:rPr lang="en-GB" b="1" dirty="0" smtClean="0"/>
              <a:t>you lie down to sleep</a:t>
            </a:r>
            <a:r>
              <a:rPr lang="en-GB" dirty="0" smtClean="0"/>
              <a:t>, the </a:t>
            </a:r>
            <a:r>
              <a:rPr lang="en-GB" b="1" dirty="0" smtClean="0"/>
              <a:t>designs of your bed and beddings</a:t>
            </a:r>
            <a:r>
              <a:rPr lang="en-GB" dirty="0" smtClean="0"/>
              <a:t> may well also be the subject for intellectual property creation and protection. </a:t>
            </a:r>
            <a:endParaRPr lang="en-US" dirty="0" smtClean="0"/>
          </a:p>
          <a:p>
            <a:pPr algn="just"/>
            <a:endParaRPr lang="en-US" dirty="0"/>
          </a:p>
        </p:txBody>
      </p:sp>
    </p:spTree>
    <p:extLst>
      <p:ext uri="{BB962C8B-B14F-4D97-AF65-F5344CB8AC3E}">
        <p14:creationId xmlns:p14="http://schemas.microsoft.com/office/powerpoint/2010/main" val="112165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What is IP</a:t>
            </a:r>
            <a:br>
              <a:rPr lang="en-US" b="1" dirty="0" smtClean="0"/>
            </a:br>
            <a:endParaRPr lang="en-US" dirty="0"/>
          </a:p>
        </p:txBody>
      </p:sp>
      <p:sp>
        <p:nvSpPr>
          <p:cNvPr id="3" name="Content Placeholder 2"/>
          <p:cNvSpPr>
            <a:spLocks noGrp="1"/>
          </p:cNvSpPr>
          <p:nvPr>
            <p:ph idx="1"/>
          </p:nvPr>
        </p:nvSpPr>
        <p:spPr/>
        <p:txBody>
          <a:bodyPr/>
          <a:lstStyle/>
          <a:p>
            <a:pPr algn="just"/>
            <a:r>
              <a:rPr lang="en-GB" dirty="0"/>
              <a:t>Intellectual property is a term that </a:t>
            </a:r>
            <a:r>
              <a:rPr lang="en-GB" b="1" dirty="0"/>
              <a:t>refers to the legal rights which results from intellectual creations in the industrial, scientific, literary and artistic fields. </a:t>
            </a:r>
            <a:endParaRPr lang="en-GB" b="1" dirty="0" smtClean="0"/>
          </a:p>
          <a:p>
            <a:pPr algn="just"/>
            <a:r>
              <a:rPr lang="en-GB" b="1" dirty="0" smtClean="0"/>
              <a:t>Intellectual </a:t>
            </a:r>
            <a:r>
              <a:rPr lang="en-GB" b="1" dirty="0"/>
              <a:t>property comprises of creations that result from the creations of the mind, the human intellect.</a:t>
            </a:r>
            <a:endParaRPr lang="en-US" b="1" dirty="0"/>
          </a:p>
          <a:p>
            <a:endParaRPr lang="en-US" dirty="0"/>
          </a:p>
        </p:txBody>
      </p:sp>
    </p:spTree>
    <p:extLst>
      <p:ext uri="{BB962C8B-B14F-4D97-AF65-F5344CB8AC3E}">
        <p14:creationId xmlns:p14="http://schemas.microsoft.com/office/powerpoint/2010/main" val="338573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IP</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GB" dirty="0"/>
              <a:t>The Convention Establishing the World Intellectual Property Organization (WIPO), concluded in Stockholm on July 14, 1967 defines intellectual property to include rights relating to:</a:t>
            </a:r>
            <a:endParaRPr lang="en-US" dirty="0"/>
          </a:p>
          <a:p>
            <a:pPr lvl="0"/>
            <a:r>
              <a:rPr lang="en-GB" b="1" dirty="0"/>
              <a:t>literary, artistic and scientific works,</a:t>
            </a:r>
            <a:endParaRPr lang="en-US" b="1" dirty="0"/>
          </a:p>
          <a:p>
            <a:pPr lvl="0"/>
            <a:r>
              <a:rPr lang="en-GB" b="1" dirty="0"/>
              <a:t>performances of performing artists, phonograms and broadcasts,</a:t>
            </a:r>
            <a:endParaRPr lang="en-US" b="1" dirty="0"/>
          </a:p>
          <a:p>
            <a:pPr lvl="0"/>
            <a:r>
              <a:rPr lang="en-GB" b="1" dirty="0"/>
              <a:t>inventions in all fields of human endeavour,</a:t>
            </a:r>
            <a:endParaRPr lang="en-US" b="1" dirty="0"/>
          </a:p>
          <a:p>
            <a:pPr marL="0" indent="0" algn="just">
              <a:buNone/>
            </a:pPr>
            <a:endParaRPr lang="en-US" dirty="0"/>
          </a:p>
        </p:txBody>
      </p:sp>
    </p:spTree>
    <p:extLst>
      <p:ext uri="{BB962C8B-B14F-4D97-AF65-F5344CB8AC3E}">
        <p14:creationId xmlns:p14="http://schemas.microsoft.com/office/powerpoint/2010/main" val="3056352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IP</a:t>
            </a:r>
            <a:br>
              <a:rPr lang="en-US" b="1" dirty="0" smtClean="0"/>
            </a:br>
            <a:endParaRPr lang="en-US" dirty="0"/>
          </a:p>
        </p:txBody>
      </p:sp>
      <p:sp>
        <p:nvSpPr>
          <p:cNvPr id="3" name="Content Placeholder 2"/>
          <p:cNvSpPr>
            <a:spLocks noGrp="1"/>
          </p:cNvSpPr>
          <p:nvPr>
            <p:ph idx="1"/>
          </p:nvPr>
        </p:nvSpPr>
        <p:spPr/>
        <p:txBody>
          <a:bodyPr>
            <a:normAutofit/>
          </a:bodyPr>
          <a:lstStyle/>
          <a:p>
            <a:pPr lvl="0"/>
            <a:r>
              <a:rPr lang="en-GB" b="1" dirty="0"/>
              <a:t>scientific discoveries,</a:t>
            </a:r>
            <a:endParaRPr lang="en-US" b="1" dirty="0"/>
          </a:p>
          <a:p>
            <a:pPr lvl="0"/>
            <a:r>
              <a:rPr lang="en-GB" b="1" dirty="0"/>
              <a:t>industrial designs,</a:t>
            </a:r>
            <a:endParaRPr lang="en-US" b="1" dirty="0"/>
          </a:p>
          <a:p>
            <a:pPr lvl="0"/>
            <a:r>
              <a:rPr lang="en-GB" b="1" dirty="0"/>
              <a:t>trademarks, service marks and commercial names and designations,</a:t>
            </a:r>
            <a:endParaRPr lang="en-US" b="1" dirty="0"/>
          </a:p>
          <a:p>
            <a:pPr lvl="0"/>
            <a:r>
              <a:rPr lang="en-GB" b="1" dirty="0"/>
              <a:t>protection against unfair competition, </a:t>
            </a:r>
            <a:endParaRPr lang="en-US" b="1" dirty="0"/>
          </a:p>
          <a:p>
            <a:r>
              <a:rPr lang="en-GB" b="1" dirty="0"/>
              <a:t>and all other rights resulting from intellectual activity in the industrial, scientific, literary or artistic fields.</a:t>
            </a:r>
            <a:endParaRPr lang="en-US" b="1" dirty="0"/>
          </a:p>
        </p:txBody>
      </p:sp>
    </p:spTree>
    <p:extLst>
      <p:ext uri="{BB962C8B-B14F-4D97-AF65-F5344CB8AC3E}">
        <p14:creationId xmlns:p14="http://schemas.microsoft.com/office/powerpoint/2010/main" val="1782972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TotalTime>
  <Words>2480</Words>
  <Application>Microsoft Office PowerPoint</Application>
  <PresentationFormat>On-screen Show (4:3)</PresentationFormat>
  <Paragraphs>139</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UNIVERSITY OF LUSAKA SCHOOL OF LAW</vt:lpstr>
      <vt:lpstr>Structure of Presentation</vt:lpstr>
      <vt:lpstr>Introduction</vt:lpstr>
      <vt:lpstr>Introduction</vt:lpstr>
      <vt:lpstr>Introduction</vt:lpstr>
      <vt:lpstr>Introduction</vt:lpstr>
      <vt:lpstr> What is IP </vt:lpstr>
      <vt:lpstr>What is IP </vt:lpstr>
      <vt:lpstr>What is IP </vt:lpstr>
      <vt:lpstr>What is IP </vt:lpstr>
      <vt:lpstr>IP as “Property”</vt:lpstr>
      <vt:lpstr>IP as “Property”</vt:lpstr>
      <vt:lpstr>IP as “Property”</vt:lpstr>
      <vt:lpstr>IP as “Property”</vt:lpstr>
      <vt:lpstr>IP as “Property”</vt:lpstr>
      <vt:lpstr>TYPES OF INTELLECTUAL PROPERTY </vt:lpstr>
      <vt:lpstr>TYPES OF INTELLECTUAL PROPERTY </vt:lpstr>
      <vt:lpstr>PowerPoint Presentation</vt:lpstr>
      <vt:lpstr>TYPES OF INTELLECTUAL PROPERTY </vt:lpstr>
      <vt:lpstr>TYPES OF INTELLECTUAL PROPERTY </vt:lpstr>
      <vt:lpstr>Justification for IP </vt:lpstr>
      <vt:lpstr>Justification for IP </vt:lpstr>
      <vt:lpstr>Justification for IP </vt:lpstr>
      <vt:lpstr>Justification for IP </vt:lpstr>
      <vt:lpstr>Justification for IP </vt:lpstr>
      <vt:lpstr>Justification for IP </vt:lpstr>
      <vt:lpstr> CRITICISM OF IPRS </vt:lpstr>
      <vt:lpstr>CRITICISM OF IPRS </vt:lpstr>
      <vt:lpstr>CRITICISM OF IPRS </vt:lpstr>
      <vt:lpstr>CRITICISM OF IPRS </vt:lpstr>
      <vt:lpstr>CRITICISM OF IPRS </vt:lpstr>
      <vt:lpstr>Examples of IP Empowering</vt:lpstr>
      <vt:lpstr>Examples of IP Empowering</vt:lpstr>
      <vt:lpstr>Examples of IP Empowering</vt:lpstr>
      <vt:lpstr>Examples of IP Empowering</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20</cp:revision>
  <dcterms:created xsi:type="dcterms:W3CDTF">2014-02-03T11:52:42Z</dcterms:created>
  <dcterms:modified xsi:type="dcterms:W3CDTF">2014-08-09T04:54:43Z</dcterms:modified>
</cp:coreProperties>
</file>